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  <p:sldMasterId id="2147483768" r:id="rId5"/>
    <p:sldMasterId id="2147483771" r:id="rId6"/>
    <p:sldMasterId id="2147483770" r:id="rId7"/>
    <p:sldMasterId id="2147483769" r:id="rId10"/>
  </p:sldMasterIdLst>
  <p:notesMasterIdLst>
    <p:notesMasterId r:id="rId27"/>
  </p:notesMasterIdLst>
  <p:handoutMasterIdLst>
    <p:handoutMasterId r:id="rId28"/>
  </p:handoutMasterIdLst>
  <p:sldIdLst>
    <p:sldId id="256" r:id="rId11"/>
    <p:sldId id="295" r:id="rId12"/>
    <p:sldId id="258" r:id="rId13"/>
    <p:sldId id="285" r:id="rId14"/>
    <p:sldId id="286" r:id="rId15"/>
    <p:sldId id="287" r:id="rId16"/>
    <p:sldId id="298" r:id="rId17"/>
    <p:sldId id="281" r:id="rId18"/>
    <p:sldId id="291" r:id="rId19"/>
    <p:sldId id="282" r:id="rId20"/>
    <p:sldId id="294" r:id="rId21"/>
    <p:sldId id="296" r:id="rId22"/>
    <p:sldId id="297" r:id="rId23"/>
    <p:sldId id="283" r:id="rId24"/>
    <p:sldId id="273" r:id="rId25"/>
    <p:sldId id="274" r:id="rId26"/>
  </p:sldIdLst>
  <p:sldSz cx="12192000" cy="6858000"/>
  <p:notesSz cx="7102475" cy="9388475"/>
  <p:custDataLst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0CA1791A-5269-F541-BA16-04113DE7C591}">
          <p14:sldIdLst>
            <p14:sldId id="256"/>
            <p14:sldId id="295"/>
            <p14:sldId id="258"/>
            <p14:sldId id="285"/>
            <p14:sldId id="286"/>
            <p14:sldId id="287"/>
            <p14:sldId id="298"/>
            <p14:sldId id="281"/>
            <p14:sldId id="291"/>
            <p14:sldId id="282"/>
            <p14:sldId id="294"/>
            <p14:sldId id="296"/>
            <p14:sldId id="297"/>
            <p14:sldId id="283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1811"/>
  </p:normalViewPr>
  <p:slideViewPr>
    <p:cSldViewPr snapToGrid="0" snapToObjects="1">
      <p:cViewPr varScale="1">
        <p:scale>
          <a:sx n="90" d="100"/>
          <a:sy n="90" d="100"/>
        </p:scale>
        <p:origin x="1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2672" y="184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13" /><Relationship Type="http://schemas.openxmlformats.org/officeDocument/2006/relationships/slide" Target="slides/slide8.xml" Id="rId18" /><Relationship Type="http://schemas.openxmlformats.org/officeDocument/2006/relationships/slide" Target="slides/slide16.xml" Id="rId26" /><Relationship Type="http://schemas.openxmlformats.org/officeDocument/2006/relationships/slide" Target="slides/slide11.xml" Id="rId21" /><Relationship Type="http://schemas.openxmlformats.org/officeDocument/2006/relationships/tableStyles" Target="tableStyles.xml" Id="rId34" /><Relationship Type="http://schemas.openxmlformats.org/officeDocument/2006/relationships/slideMaster" Target="slideMasters/slideMaster4.xml" Id="rId7" /><Relationship Type="http://schemas.openxmlformats.org/officeDocument/2006/relationships/slide" Target="slides/slide2.xml" Id="rId12" /><Relationship Type="http://schemas.openxmlformats.org/officeDocument/2006/relationships/slide" Target="slides/slide7.xml" Id="rId17" /><Relationship Type="http://schemas.openxmlformats.org/officeDocument/2006/relationships/slide" Target="slides/slide15.xml" Id="rId25" /><Relationship Type="http://schemas.openxmlformats.org/officeDocument/2006/relationships/theme" Target="theme/theme1.xml" Id="rId33" /><Relationship Type="http://schemas.openxmlformats.org/officeDocument/2006/relationships/slide" Target="slides/slide6.xml" Id="rId16" /><Relationship Type="http://schemas.openxmlformats.org/officeDocument/2006/relationships/slide" Target="slides/slide10.xml" Id="rId20" /><Relationship Type="http://schemas.openxmlformats.org/officeDocument/2006/relationships/slideMaster" Target="slideMasters/slideMaster3.xml" Id="rId6" /><Relationship Type="http://schemas.openxmlformats.org/officeDocument/2006/relationships/slide" Target="slides/slide1.xml" Id="rId11" /><Relationship Type="http://schemas.openxmlformats.org/officeDocument/2006/relationships/slide" Target="slides/slide14.xml" Id="rId24" /><Relationship Type="http://schemas.openxmlformats.org/officeDocument/2006/relationships/viewProps" Target="viewProps.xml" Id="rId32" /><Relationship Type="http://schemas.openxmlformats.org/officeDocument/2006/relationships/slideMaster" Target="slideMasters/slideMaster2.xml" Id="rId5" /><Relationship Type="http://schemas.openxmlformats.org/officeDocument/2006/relationships/slide" Target="slides/slide5.xml" Id="rId15" /><Relationship Type="http://schemas.openxmlformats.org/officeDocument/2006/relationships/slide" Target="slides/slide13.xml" Id="rId23" /><Relationship Type="http://schemas.openxmlformats.org/officeDocument/2006/relationships/handoutMaster" Target="handoutMasters/handoutMaster1.xml" Id="rId28" /><Relationship Type="http://schemas.openxmlformats.org/officeDocument/2006/relationships/slideMaster" Target="slideMasters/slideMaster7.xml" Id="rId10" /><Relationship Type="http://schemas.openxmlformats.org/officeDocument/2006/relationships/slide" Target="slides/slide9.xml" Id="rId19" /><Relationship Type="http://schemas.openxmlformats.org/officeDocument/2006/relationships/presProps" Target="presProp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14" /><Relationship Type="http://schemas.openxmlformats.org/officeDocument/2006/relationships/slide" Target="slides/slide12.xml" Id="rId22" /><Relationship Type="http://schemas.openxmlformats.org/officeDocument/2006/relationships/notesMaster" Target="notesMasters/notesMaster1.xml" Id="rId27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F6B3EC-AF1F-2F42-B624-473496D22F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65C62-0FAB-F341-916C-E63EF1587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432140A1-98F2-014D-A607-D496AB6B618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CF32E-1FB1-914C-AB3A-64916CE0B7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16FC4-7169-7D44-B8D9-7EF530B749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65E86844-1D55-604B-95BD-614120F8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8AE5CEFB-6EF2-6D47-BF56-B4AADBDE945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8" rIns="94218" bIns="471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8" tIns="47108" rIns="94218" bIns="471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A42B867A-D087-4E46-9ACD-6EF17C13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939501D-7969-8047-9DDD-0ADC474535AF}"/>
              </a:ext>
            </a:extLst>
          </p:cNvPr>
          <p:cNvSpPr/>
          <p:nvPr userDrawn="1"/>
        </p:nvSpPr>
        <p:spPr>
          <a:xfrm>
            <a:off x="-2" y="6315465"/>
            <a:ext cx="12192002" cy="5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8E55D5-9F4E-D04C-BCDD-580D89FA7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49980" y="3431523"/>
            <a:ext cx="3515348" cy="345014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995F8FF-799E-FC4B-84DB-FA3F5D0BD391}"/>
              </a:ext>
            </a:extLst>
          </p:cNvPr>
          <p:cNvSpPr/>
          <p:nvPr userDrawn="1"/>
        </p:nvSpPr>
        <p:spPr>
          <a:xfrm rot="10800000">
            <a:off x="-598" y="3432330"/>
            <a:ext cx="1753381" cy="1723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914B46-9CF9-7C4C-9495-23D16E901394}"/>
              </a:ext>
            </a:extLst>
          </p:cNvPr>
          <p:cNvSpPr/>
          <p:nvPr userDrawn="1"/>
        </p:nvSpPr>
        <p:spPr>
          <a:xfrm rot="10800000">
            <a:off x="3512395" y="1736552"/>
            <a:ext cx="1745952" cy="16957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C88826-E312-6345-B719-E916511DFF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3763" y="182483"/>
            <a:ext cx="6285808" cy="32402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4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5870085-CDB9-2649-BE9B-3A7AEE1111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6792" y="3440832"/>
            <a:ext cx="6285808" cy="1538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1831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700B217-69EF-E24B-9949-A52C5D935E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56786" y="6125564"/>
            <a:ext cx="1431618" cy="4348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97094C-8247-B74A-880A-300A70646275}"/>
              </a:ext>
            </a:extLst>
          </p:cNvPr>
          <p:cNvSpPr/>
          <p:nvPr userDrawn="1"/>
        </p:nvSpPr>
        <p:spPr>
          <a:xfrm rot="10800000">
            <a:off x="0" y="5151786"/>
            <a:ext cx="1752782" cy="1729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39F927-BC35-3A41-9F7B-7400628C99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5284265"/>
            <a:ext cx="1536025" cy="139182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050A405-6340-7946-B2C4-97F25CD4F9E1}"/>
              </a:ext>
            </a:extLst>
          </p:cNvPr>
          <p:cNvSpPr/>
          <p:nvPr userDrawn="1"/>
        </p:nvSpPr>
        <p:spPr>
          <a:xfrm rot="10800000">
            <a:off x="0" y="-12304"/>
            <a:ext cx="3512396" cy="3453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B9593E-2916-B942-AF22-D9DE803A1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730907" y="291771"/>
            <a:ext cx="2056815" cy="28521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B85129-F2F8-3043-84AD-68686B3FD116}"/>
              </a:ext>
            </a:extLst>
          </p:cNvPr>
          <p:cNvSpPr/>
          <p:nvPr userDrawn="1"/>
        </p:nvSpPr>
        <p:spPr>
          <a:xfrm rot="10800000">
            <a:off x="3512395" y="-12306"/>
            <a:ext cx="1745952" cy="17488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1796B-7020-1242-8695-9A768796C5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4831" t="9563" r="20586" b="14738"/>
          <a:stretch>
            <a:fillRect/>
          </a:stretch>
        </p:blipFill>
        <p:spPr>
          <a:xfrm>
            <a:off x="3748527" y="133958"/>
            <a:ext cx="1232463" cy="14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664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2 Presenters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62A9A40-BEB4-7B40-997E-DC182EE3879D}"/>
              </a:ext>
            </a:extLst>
          </p:cNvPr>
          <p:cNvSpPr/>
          <p:nvPr userDrawn="1"/>
        </p:nvSpPr>
        <p:spPr>
          <a:xfrm>
            <a:off x="3048" y="3805904"/>
            <a:ext cx="12188952" cy="9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80F783-1AC5-4A42-B7DE-5BE1D34636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15B4BE-6E29-6643-8F55-F4CB1EE06AB0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BC3E36-5A28-4245-8AD9-7F6667E1F877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39E15DD0-B01B-D149-8516-E15C09C5AB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373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A0C7D0AD-B42E-0C4C-A6C2-7745618573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281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16F9D255-4E8B-A844-BDAE-30671F18F1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5922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B8E987C0-0094-BC46-8FE9-13A52A7B6C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994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21C7CAD7-27DF-C04F-B988-27E0D627D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398" y="4549348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 b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E728FCC-E627-1B46-BC28-FEF1BC6A5E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91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82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3 Presenters - Soli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29F631-1ED9-F949-B07C-28F465852F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80537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776D80-3060-0E41-A841-72E2BC72A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9609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E5E640B-15F4-7A4E-A62A-6AF21710A0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8496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A5D5CE0-00F9-E542-A5BD-E0372AE590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7568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92BACE1-DEA3-E340-B935-CD231A14BC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96455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87AB4FD-16F2-114F-AC5A-017259AD35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45527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1D6623B-54A1-E94E-A318-48EBFF1D56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9609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 b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4063145E-9DEE-8848-BA88-810E17F78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6465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ED24DBB-38A2-ED43-A383-6B1857E9BF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45527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F6DF83-6EF6-7244-906D-4BB5A3809A20}"/>
              </a:ext>
            </a:extLst>
          </p:cNvPr>
          <p:cNvSpPr/>
          <p:nvPr userDrawn="1"/>
        </p:nvSpPr>
        <p:spPr>
          <a:xfrm>
            <a:off x="-2604" y="3803904"/>
            <a:ext cx="12188952" cy="9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E69ECD-B99E-6342-BD35-C76EFD80A76E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625D66-BF6F-8B49-8482-A0C12C92E4EF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03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3 Presenters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9C6A2C-23BF-C543-8465-3FFCBC138C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CD5D5D-7C70-E645-B847-CF10C01722CF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3DEE9F-46E0-7340-BDE9-CAB98617977B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4E8B25D2-51C6-CC43-B68D-A126F7BCC9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80537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CFA4F244-F7F7-5140-90FF-3571A47CF6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9609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803F47F4-43AA-CF44-AAE3-BB6BA36595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8496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CB310016-229E-034C-859E-EDFFD09D79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7568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17A4E769-49F6-E446-9895-7FEE3293D4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96455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52A29779-AE50-A24E-AC33-9C5E1FD682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45527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05116C2F-5A76-1448-BB7B-DCABDE617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9609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 b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1A817FB-BF8D-D041-873F-401CA52037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6465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EEE3D873-0905-3941-BC98-2482051DDA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45527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4678CD-1549-5C4C-AF28-5CA590A462EF}"/>
              </a:ext>
            </a:extLst>
          </p:cNvPr>
          <p:cNvSpPr/>
          <p:nvPr userDrawn="1"/>
        </p:nvSpPr>
        <p:spPr>
          <a:xfrm>
            <a:off x="-2604" y="3803904"/>
            <a:ext cx="12188952" cy="9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46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4 Presenters - Soli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219EE2-6C41-2347-8C44-D4C383DC9E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C08CE3-4170-A342-9B92-DADC0154C27A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A30077-49A3-2742-822C-AB685844972A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80298E-F09E-2D40-B517-1EA8A079B232}"/>
              </a:ext>
            </a:extLst>
          </p:cNvPr>
          <p:cNvSpPr/>
          <p:nvPr userDrawn="1"/>
        </p:nvSpPr>
        <p:spPr>
          <a:xfrm>
            <a:off x="3048" y="3803904"/>
            <a:ext cx="12188952" cy="9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476AA631-098A-DF4F-84F7-2D07D17C01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373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716EF0A8-6AB3-0F4D-9AFE-19569C80A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281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C4BBF20E-C805-1743-A51F-E7EAE3BEE1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5922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5A8AA072-4B06-7449-88A2-90B7064C39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994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DC9ABB6-1DF9-494E-8722-FD27374EE2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398" y="4549348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 b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2934397-261B-AA4C-87E7-822B9E8096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91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E7CFEE2E-4408-2847-AC9F-55CBEE5C31F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33582" y="1594718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2DAE9D7A-D9E8-D645-ACAD-7B6D7555D5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2654" y="3943253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8F96494B-5C8D-B448-A5C0-70E596A9C4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1551" y="4543865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66AD35A8-EA60-6347-9D14-D3963E58C4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1554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8BABD555-B14C-2340-8D37-DEF9B7EA52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626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EFC78D42-1DA4-344D-BC45-A73BE2FB94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523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916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4 Presenters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ECA3F8-2BD4-7F42-8DB8-FAC26D000F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F85889-9AE9-5948-B41B-BA644149E033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3E8ACB-7CAA-E541-830D-B115F9C171F3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5074DE-9714-E046-8B1A-3FD879B5D5C5}"/>
              </a:ext>
            </a:extLst>
          </p:cNvPr>
          <p:cNvSpPr/>
          <p:nvPr userDrawn="1"/>
        </p:nvSpPr>
        <p:spPr>
          <a:xfrm>
            <a:off x="3048" y="3803904"/>
            <a:ext cx="12188952" cy="9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38611DC8-0A5D-3D45-A575-8CE1B0F8D7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373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3B23381A-9296-6F4D-A489-EB733C9AFB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281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3F1FF881-387D-4044-8382-2E07AAF6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5922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F153E06E-EAAC-0B4D-958C-2BDA092CC0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994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26C9DDEB-1D9C-F64C-9DE3-7E76EC9299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398" y="4549348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 b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56BBB9AC-36A6-314D-BE3D-24E7FEA8B5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91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B539F8D1-1645-284E-A49D-C2C6F0A217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33582" y="1594718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541E3275-F58F-9849-8ACE-BC2B38CBB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2654" y="3943253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81AA8317-6099-AA4E-9CB3-D5BD7D8428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1551" y="4543865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57DB7C43-93A0-6641-8F85-4BFFA3B43B1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1554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ED966CAD-322B-774D-960F-26EF9A2B64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626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398D18B-94A1-A646-B344-5071AAFF799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523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12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_Title and Content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Y:\_2018\Brand\Sketches\Final Sketches\To Process\Agenda-02.png">
            <a:extLst>
              <a:ext uri="{FF2B5EF4-FFF2-40B4-BE49-F238E27FC236}">
                <a16:creationId xmlns:a16="http://schemas.microsoft.com/office/drawing/2014/main" id="{F341392B-3517-324A-9996-AB5ADB58E8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60388" y="1376159"/>
            <a:ext cx="4040706" cy="45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C69B18-E098-2A4E-81BD-E020FD863716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D91BB8-121A-AE4E-9478-5330313F6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737360"/>
            <a:ext cx="8143811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83AC3-6BD1-EC4F-BB0C-C7B67B620384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0FE40D-2112-7949-B584-43E3E7142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031377" y="5918960"/>
            <a:ext cx="2545664" cy="3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9635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Title and Content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C69B18-E098-2A4E-81BD-E020FD863716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D91BB8-121A-AE4E-9478-5330313F6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737360"/>
            <a:ext cx="8143811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83AC3-6BD1-EC4F-BB0C-C7B67B620384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1" name="Picture 2" descr="Y:\_2018\Brand\Sketches\Final Sketches\To Process\Agenda-01.png">
            <a:extLst>
              <a:ext uri="{FF2B5EF4-FFF2-40B4-BE49-F238E27FC236}">
                <a16:creationId xmlns:a16="http://schemas.microsoft.com/office/drawing/2014/main" id="{FC2AD9A5-ABE3-AF44-B5D7-5CF12BF00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50518" y="1367264"/>
            <a:ext cx="4048634" cy="454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FE40D-2112-7949-B584-43E3E7142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031377" y="5918960"/>
            <a:ext cx="2545664" cy="3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756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Title and Content - Soli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55EBE7-7BD6-0741-A4DA-CBD08FF6F1CF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02B45E-BDCD-144F-8A22-6C636B505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AD91BB8-121A-AE4E-9478-5330313F6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737360"/>
            <a:ext cx="11631168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2484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Title and 2 Columns - Soli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DFE0B-5AE7-424D-A76E-8F7A25B922A5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F62D87-015A-A84E-BF02-7C1107929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54026D7-CBAE-2240-AC4F-EB554E0ECC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737360"/>
            <a:ext cx="5694362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62A1D3D-1EEC-DD4F-9603-15ED319378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4619" y="1737360"/>
            <a:ext cx="5694362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3528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Content - Soli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55EBE7-7BD6-0741-A4DA-CBD08FF6F1CF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02B45E-BDCD-144F-8A22-6C636B505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AD91BB8-121A-AE4E-9478-5330313F6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737360"/>
            <a:ext cx="11631168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463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CA5783E-8DC7-AD44-89BD-3612A86084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505564" y="0"/>
            <a:ext cx="1752782" cy="172865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939501D-7969-8047-9DDD-0ADC474535AF}"/>
              </a:ext>
            </a:extLst>
          </p:cNvPr>
          <p:cNvSpPr/>
          <p:nvPr userDrawn="1"/>
        </p:nvSpPr>
        <p:spPr>
          <a:xfrm>
            <a:off x="-2" y="6303634"/>
            <a:ext cx="12192002" cy="5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95F8FF-799E-FC4B-84DB-FA3F5D0BD391}"/>
              </a:ext>
            </a:extLst>
          </p:cNvPr>
          <p:cNvSpPr/>
          <p:nvPr userDrawn="1"/>
        </p:nvSpPr>
        <p:spPr>
          <a:xfrm rot="10800000">
            <a:off x="-598" y="3432330"/>
            <a:ext cx="1753381" cy="1723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914B46-9CF9-7C4C-9495-23D16E901394}"/>
              </a:ext>
            </a:extLst>
          </p:cNvPr>
          <p:cNvSpPr/>
          <p:nvPr userDrawn="1"/>
        </p:nvSpPr>
        <p:spPr>
          <a:xfrm rot="10800000">
            <a:off x="3496595" y="1706216"/>
            <a:ext cx="1761752" cy="17261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C88826-E312-6345-B719-E916511DFF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3763" y="182483"/>
            <a:ext cx="6285808" cy="32402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4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5870085-CDB9-2649-BE9B-3A7AEE1111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6792" y="3440832"/>
            <a:ext cx="6285808" cy="1538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1831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700B217-69EF-E24B-9949-A52C5D935E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56786" y="6125564"/>
            <a:ext cx="1431618" cy="4348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97094C-8247-B74A-880A-300A70646275}"/>
              </a:ext>
            </a:extLst>
          </p:cNvPr>
          <p:cNvSpPr/>
          <p:nvPr userDrawn="1"/>
        </p:nvSpPr>
        <p:spPr>
          <a:xfrm rot="10800000">
            <a:off x="0" y="5151786"/>
            <a:ext cx="1752782" cy="1706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39F927-BC35-3A41-9F7B-7400628C99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5284265"/>
            <a:ext cx="1536025" cy="139182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050A405-6340-7946-B2C4-97F25CD4F9E1}"/>
              </a:ext>
            </a:extLst>
          </p:cNvPr>
          <p:cNvSpPr/>
          <p:nvPr userDrawn="1"/>
        </p:nvSpPr>
        <p:spPr>
          <a:xfrm rot="10800000">
            <a:off x="-596" y="0"/>
            <a:ext cx="3506161" cy="34319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B9593E-2916-B942-AF22-D9DE803A1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81185" y="256843"/>
            <a:ext cx="2118963" cy="2938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28788C-6D74-6B47-A18A-4181CFBB4E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752782" y="3431991"/>
            <a:ext cx="3505564" cy="34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960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Content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C69B18-E098-2A4E-81BD-E020FD863716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98A62-6284-0049-811C-85BACBAC1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D91BB8-121A-AE4E-9478-5330313F6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737360"/>
            <a:ext cx="11631168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86684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2 Columns - Soli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DFE0B-5AE7-424D-A76E-8F7A25B922A5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F62D87-015A-A84E-BF02-7C1107929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54026D7-CBAE-2240-AC4F-EB554E0ECC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737360"/>
            <a:ext cx="5694362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62A1D3D-1EEC-DD4F-9603-15ED319378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4619" y="1737360"/>
            <a:ext cx="5694362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48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2 Columns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83EB7F-BADA-3644-93A8-E5354CE1FDE1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42255-30D8-6F46-84B1-144E31FA11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AF115A1-8ABE-FC45-86A7-2A5A94D44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54026D7-CBAE-2240-AC4F-EB554E0ECC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737360"/>
            <a:ext cx="5694362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62A1D3D-1EEC-DD4F-9603-15ED319378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4619" y="1737360"/>
            <a:ext cx="5694362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  <a:lvl2pPr marL="914400" indent="-4572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2pPr>
            <a:lvl3pPr marL="12573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3pPr>
            <a:lvl4pPr marL="17145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4pPr>
            <a:lvl5pPr marL="2171700" indent="-342900">
              <a:spcAft>
                <a:spcPts val="400"/>
              </a:spcAft>
              <a:buFont typeface="Apple Symbols" panose="02000000000000000000" pitchFamily="2" charset="-79"/>
              <a:buChar char="⎻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6804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939501D-7969-8047-9DDD-0ADC474535AF}"/>
              </a:ext>
            </a:extLst>
          </p:cNvPr>
          <p:cNvSpPr/>
          <p:nvPr userDrawn="1"/>
        </p:nvSpPr>
        <p:spPr>
          <a:xfrm>
            <a:off x="-2" y="6303634"/>
            <a:ext cx="12192002" cy="5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393D348-AFD1-4444-A602-208E87C0A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756786" y="6125564"/>
            <a:ext cx="1431618" cy="434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2A2C90-6979-724C-85A6-2A1BA58C3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738712" y="3428204"/>
            <a:ext cx="3505573" cy="344787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EBBC70-81E0-A841-A9EC-C2EB1268BA3C}"/>
              </a:ext>
            </a:extLst>
          </p:cNvPr>
          <p:cNvSpPr/>
          <p:nvPr userDrawn="1"/>
        </p:nvSpPr>
        <p:spPr>
          <a:xfrm rot="10800000">
            <a:off x="0" y="3428204"/>
            <a:ext cx="1738712" cy="1720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50A405-6340-7946-B2C4-97F25CD4F9E1}"/>
              </a:ext>
            </a:extLst>
          </p:cNvPr>
          <p:cNvSpPr/>
          <p:nvPr userDrawn="1"/>
        </p:nvSpPr>
        <p:spPr>
          <a:xfrm rot="10800000">
            <a:off x="0" y="5143579"/>
            <a:ext cx="1738712" cy="173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F8DC57-DA34-9E4B-9F2C-B945CDE1D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485183" y="1699552"/>
            <a:ext cx="1759102" cy="1728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720352-FC6B-A94E-ADA6-216E5A38DE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3047" y="-8611"/>
            <a:ext cx="3505573" cy="344944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995F8FF-799E-FC4B-84DB-FA3F5D0BD391}"/>
              </a:ext>
            </a:extLst>
          </p:cNvPr>
          <p:cNvSpPr/>
          <p:nvPr userDrawn="1"/>
        </p:nvSpPr>
        <p:spPr>
          <a:xfrm rot="10800000">
            <a:off x="3502525" y="-8611"/>
            <a:ext cx="1741758" cy="17081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7BB24DAF-0C54-D44C-8132-D9C05861427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3763" y="182483"/>
            <a:ext cx="6278837" cy="32402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4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A91BF075-0B49-144C-969A-3D6BD6842D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6792" y="3440832"/>
            <a:ext cx="6278837" cy="1538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357CC-45AC-9E48-B042-25BC372D515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3694177" y="182483"/>
            <a:ext cx="1451650" cy="16778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D6B985-B464-EF48-A4EA-69CC1FB8A7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0" y="5313915"/>
            <a:ext cx="1536025" cy="13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43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864">
          <p15:clr>
            <a:srgbClr val="FBAE40"/>
          </p15:clr>
        </p15:guide>
        <p15:guide id="2" pos="362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B4079-43C6-054F-B9EF-F5059015F1C0}"/>
              </a:ext>
            </a:extLst>
          </p:cNvPr>
          <p:cNvSpPr/>
          <p:nvPr userDrawn="1"/>
        </p:nvSpPr>
        <p:spPr>
          <a:xfrm>
            <a:off x="3493608" y="1"/>
            <a:ext cx="8707316" cy="68661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-12377" y="3447519"/>
            <a:ext cx="3531134" cy="3410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E83FB6-E96A-D445-99F7-A6F06F718BB3}"/>
              </a:ext>
            </a:extLst>
          </p:cNvPr>
          <p:cNvSpPr/>
          <p:nvPr userDrawn="1"/>
        </p:nvSpPr>
        <p:spPr>
          <a:xfrm>
            <a:off x="-10548" y="-3662"/>
            <a:ext cx="1795173" cy="1699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7012-8C82-0F47-AF2D-C58154B10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79E93-FC0E-F245-8CC1-69E6A5A089F6}"/>
              </a:ext>
            </a:extLst>
          </p:cNvPr>
          <p:cNvSpPr/>
          <p:nvPr userDrawn="1"/>
        </p:nvSpPr>
        <p:spPr>
          <a:xfrm>
            <a:off x="-10548" y="1692689"/>
            <a:ext cx="1769674" cy="1758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FD3912-0452-554A-80F8-3DAA70D0F3C8}"/>
              </a:ext>
            </a:extLst>
          </p:cNvPr>
          <p:cNvSpPr/>
          <p:nvPr userDrawn="1"/>
        </p:nvSpPr>
        <p:spPr>
          <a:xfrm>
            <a:off x="1734481" y="1694219"/>
            <a:ext cx="1784276" cy="1761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3B88BD-D8AE-EF49-AD9E-85735266F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101488" y="1915708"/>
            <a:ext cx="1079482" cy="14762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E83FB6-E96A-D445-99F7-A6F06F718BB3}"/>
              </a:ext>
            </a:extLst>
          </p:cNvPr>
          <p:cNvSpPr/>
          <p:nvPr userDrawn="1"/>
        </p:nvSpPr>
        <p:spPr>
          <a:xfrm>
            <a:off x="1734481" y="-3662"/>
            <a:ext cx="1795173" cy="16991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5328566" y="5597668"/>
            <a:ext cx="5073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r>
              <a:rPr lang="en-US" sz="800" b="0" i="0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4A4B00-2268-B246-B813-51684FC964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934881" y="2981428"/>
            <a:ext cx="5831403" cy="8210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3361" y="-115657"/>
            <a:ext cx="1667187" cy="1906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A4739-3A5D-404E-A5CA-868A3CE514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02494" y="3296672"/>
            <a:ext cx="320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4947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E83FB6-E96A-D445-99F7-A6F06F718BB3}"/>
              </a:ext>
            </a:extLst>
          </p:cNvPr>
          <p:cNvSpPr/>
          <p:nvPr userDrawn="1"/>
        </p:nvSpPr>
        <p:spPr>
          <a:xfrm>
            <a:off x="-10548" y="-3662"/>
            <a:ext cx="1795173" cy="1699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B4079-43C6-054F-B9EF-F5059015F1C0}"/>
              </a:ext>
            </a:extLst>
          </p:cNvPr>
          <p:cNvSpPr/>
          <p:nvPr userDrawn="1"/>
        </p:nvSpPr>
        <p:spPr>
          <a:xfrm>
            <a:off x="3493608" y="1"/>
            <a:ext cx="8707316" cy="6866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2377" y="3447519"/>
            <a:ext cx="3531134" cy="3410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079E93-FC0E-F245-8CC1-69E6A5A089F6}"/>
              </a:ext>
            </a:extLst>
          </p:cNvPr>
          <p:cNvSpPr/>
          <p:nvPr userDrawn="1"/>
        </p:nvSpPr>
        <p:spPr>
          <a:xfrm>
            <a:off x="-10548" y="1692689"/>
            <a:ext cx="1769674" cy="1758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E83FB6-E96A-D445-99F7-A6F06F718BB3}"/>
              </a:ext>
            </a:extLst>
          </p:cNvPr>
          <p:cNvSpPr/>
          <p:nvPr userDrawn="1"/>
        </p:nvSpPr>
        <p:spPr>
          <a:xfrm>
            <a:off x="1734481" y="-3662"/>
            <a:ext cx="1795173" cy="16991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5328566" y="5597668"/>
            <a:ext cx="5073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r>
              <a:rPr lang="en-US" sz="800" b="0" i="0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977222-1F29-1347-B48B-B3FF9DCBF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81935C-BF4E-9243-B46D-CC8653F2A5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61989" y="3015561"/>
            <a:ext cx="6180805" cy="8639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86ABCD-B8F0-BB46-9EA6-B8D5525C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3361" y="-115657"/>
            <a:ext cx="1667187" cy="19069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D1808F-6414-6E49-A028-92DF8112F4FE}"/>
              </a:ext>
            </a:extLst>
          </p:cNvPr>
          <p:cNvSpPr/>
          <p:nvPr userDrawn="1"/>
        </p:nvSpPr>
        <p:spPr>
          <a:xfrm>
            <a:off x="1734481" y="1694219"/>
            <a:ext cx="1784276" cy="1761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5C7ABF-0E00-514F-9E0B-A0C532FB15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101488" y="1915708"/>
            <a:ext cx="1079482" cy="14762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17AC95-0C8D-7948-8AA1-903169CFE7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02494" y="3296672"/>
            <a:ext cx="320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3270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CB4079-43C6-054F-B9EF-F5059015F1C0}"/>
              </a:ext>
            </a:extLst>
          </p:cNvPr>
          <p:cNvSpPr/>
          <p:nvPr userDrawn="1"/>
        </p:nvSpPr>
        <p:spPr>
          <a:xfrm>
            <a:off x="3493608" y="1"/>
            <a:ext cx="8707316" cy="68661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0167012-8C82-0F47-AF2D-C58154B10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B461DB-A8C3-044A-9D82-9D52328F3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14119" y="2830915"/>
            <a:ext cx="6266293" cy="11961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5358950" y="5695060"/>
            <a:ext cx="4976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b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11407C-FBCB-5947-82C0-7115B3A804F5}"/>
              </a:ext>
            </a:extLst>
          </p:cNvPr>
          <p:cNvSpPr/>
          <p:nvPr userDrawn="1"/>
        </p:nvSpPr>
        <p:spPr>
          <a:xfrm>
            <a:off x="-12377" y="3447519"/>
            <a:ext cx="3531134" cy="3410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506858-B8CE-FA4A-B305-98B7066E1D90}"/>
              </a:ext>
            </a:extLst>
          </p:cNvPr>
          <p:cNvSpPr/>
          <p:nvPr userDrawn="1"/>
        </p:nvSpPr>
        <p:spPr>
          <a:xfrm>
            <a:off x="-10548" y="-3662"/>
            <a:ext cx="1795173" cy="1699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1324F0-A628-9947-AB69-E9F8B1BA3A4D}"/>
              </a:ext>
            </a:extLst>
          </p:cNvPr>
          <p:cNvSpPr/>
          <p:nvPr userDrawn="1"/>
        </p:nvSpPr>
        <p:spPr>
          <a:xfrm>
            <a:off x="-10548" y="1692689"/>
            <a:ext cx="1769674" cy="1758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B6D43A-83A1-854D-9096-DA628738ADBD}"/>
              </a:ext>
            </a:extLst>
          </p:cNvPr>
          <p:cNvSpPr/>
          <p:nvPr userDrawn="1"/>
        </p:nvSpPr>
        <p:spPr>
          <a:xfrm>
            <a:off x="1734481" y="1694219"/>
            <a:ext cx="1784276" cy="1761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E2C08D-E8D9-A44C-B665-CA9E1BCF9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101488" y="1915708"/>
            <a:ext cx="1079482" cy="14762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D3B964-E821-7C44-81F7-BFE41C8AB1C5}"/>
              </a:ext>
            </a:extLst>
          </p:cNvPr>
          <p:cNvSpPr/>
          <p:nvPr userDrawn="1"/>
        </p:nvSpPr>
        <p:spPr>
          <a:xfrm>
            <a:off x="1734481" y="-3662"/>
            <a:ext cx="1795173" cy="16991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D3BA88-D571-CF4D-9A86-72634ED4E3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3361" y="-115657"/>
            <a:ext cx="1667187" cy="19069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827BAD-6047-344F-9268-2FCE3D2223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02494" y="3296672"/>
            <a:ext cx="320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4463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4CF0882-D6BD-3A43-9A93-001496D3D529}"/>
              </a:ext>
            </a:extLst>
          </p:cNvPr>
          <p:cNvSpPr/>
          <p:nvPr userDrawn="1"/>
        </p:nvSpPr>
        <p:spPr>
          <a:xfrm>
            <a:off x="-2" y="6303634"/>
            <a:ext cx="12192002" cy="5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567D5A-926D-0F45-B01F-E68F190AAE34}"/>
              </a:ext>
            </a:extLst>
          </p:cNvPr>
          <p:cNvSpPr/>
          <p:nvPr userDrawn="1"/>
        </p:nvSpPr>
        <p:spPr>
          <a:xfrm rot="10800000">
            <a:off x="3506227" y="1700821"/>
            <a:ext cx="1748691" cy="1727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135341-F0AC-D84D-86AA-26311A4C6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507895" y="1797"/>
            <a:ext cx="1747023" cy="17195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592A57-2694-E34A-9DA2-B82550DF6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755779" y="3428206"/>
            <a:ext cx="3499139" cy="34297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8AEAF9-0920-1444-BE1C-418FD971DF23}"/>
              </a:ext>
            </a:extLst>
          </p:cNvPr>
          <p:cNvSpPr/>
          <p:nvPr userDrawn="1"/>
        </p:nvSpPr>
        <p:spPr>
          <a:xfrm rot="10800000">
            <a:off x="0" y="2272"/>
            <a:ext cx="3509890" cy="34297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86F21-7B31-704F-9F1A-B638758E3C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8219" y="380021"/>
            <a:ext cx="1905000" cy="2641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63D1688-E98B-5A40-8D6D-008243F9CF76}"/>
              </a:ext>
            </a:extLst>
          </p:cNvPr>
          <p:cNvSpPr/>
          <p:nvPr userDrawn="1"/>
        </p:nvSpPr>
        <p:spPr>
          <a:xfrm rot="10800000">
            <a:off x="-11034" y="5126752"/>
            <a:ext cx="1766809" cy="1731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F0EFB2-F8AE-7648-BC48-FE0FC0C442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16806" y="5304435"/>
            <a:ext cx="939408" cy="1372030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E4A55C0-4588-824B-AC0B-2817302AEE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3763" y="182483"/>
            <a:ext cx="6278837" cy="32402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4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CB0606A-B1B8-EF4E-99D3-7F0F8BF1490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6792" y="3440832"/>
            <a:ext cx="6278837" cy="1538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4098" name="Picture 2" descr="Y:\_2019\Presentations\18_Littler_PPT_Internal_Template\Links\Working Atty\E61A8608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" y="3432068"/>
            <a:ext cx="1765975" cy="171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C7D77A-4138-5B4A-B636-096A9CACE6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5756786" y="6125564"/>
            <a:ext cx="1431618" cy="4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2604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CB4079-43C6-054F-B9EF-F5059015F1C0}"/>
              </a:ext>
            </a:extLst>
          </p:cNvPr>
          <p:cNvSpPr/>
          <p:nvPr userDrawn="1"/>
        </p:nvSpPr>
        <p:spPr>
          <a:xfrm>
            <a:off x="3493608" y="1"/>
            <a:ext cx="8707316" cy="6866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0977222-1F29-1347-B48B-B3FF9DCBF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DF18CC-7CF1-2049-880A-6E6919F83F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-1369"/>
          <a:stretch>
            <a:fillRect/>
          </a:stretch>
        </p:blipFill>
        <p:spPr>
          <a:xfrm>
            <a:off x="5669019" y="2796929"/>
            <a:ext cx="4357578" cy="12641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5358950" y="5695060"/>
            <a:ext cx="4976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b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F46BC2-F9C9-484A-924D-04BA50984452}"/>
              </a:ext>
            </a:extLst>
          </p:cNvPr>
          <p:cNvSpPr/>
          <p:nvPr userDrawn="1"/>
        </p:nvSpPr>
        <p:spPr>
          <a:xfrm>
            <a:off x="-10548" y="-3662"/>
            <a:ext cx="1795173" cy="1699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EBD60-5ECF-DD4E-9147-BE6B86D7D295}"/>
              </a:ext>
            </a:extLst>
          </p:cNvPr>
          <p:cNvSpPr/>
          <p:nvPr userDrawn="1"/>
        </p:nvSpPr>
        <p:spPr>
          <a:xfrm>
            <a:off x="-12377" y="3447519"/>
            <a:ext cx="3531134" cy="3410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EF6BBB-0169-B746-BA2C-2B7F0E041E70}"/>
              </a:ext>
            </a:extLst>
          </p:cNvPr>
          <p:cNvSpPr/>
          <p:nvPr userDrawn="1"/>
        </p:nvSpPr>
        <p:spPr>
          <a:xfrm>
            <a:off x="-10548" y="1692689"/>
            <a:ext cx="1769674" cy="1758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192501-7935-B947-8F87-E64DD470FF3D}"/>
              </a:ext>
            </a:extLst>
          </p:cNvPr>
          <p:cNvSpPr/>
          <p:nvPr userDrawn="1"/>
        </p:nvSpPr>
        <p:spPr>
          <a:xfrm>
            <a:off x="1734481" y="-3662"/>
            <a:ext cx="1795173" cy="16991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6BDE028-A6AC-4546-A973-39427177A1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3361" y="-115657"/>
            <a:ext cx="1667187" cy="19069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E01F5E0-6582-354B-905D-ED2C3EA3AF57}"/>
              </a:ext>
            </a:extLst>
          </p:cNvPr>
          <p:cNvSpPr/>
          <p:nvPr userDrawn="1"/>
        </p:nvSpPr>
        <p:spPr>
          <a:xfrm>
            <a:off x="1734481" y="1694219"/>
            <a:ext cx="1784276" cy="1761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D2829E0-769E-FE40-BBFA-A16975E0F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101488" y="1915708"/>
            <a:ext cx="1079482" cy="14762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F49F3CE-49B7-2843-977A-A71754EF46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02494" y="3296672"/>
            <a:ext cx="320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8669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 l="26787" t="9763" r="36180" b="38576"/>
          <a:stretch>
            <a:fillRect/>
          </a:stretch>
        </p:blipFill>
        <p:spPr>
          <a:xfrm>
            <a:off x="-5" y="-11896"/>
            <a:ext cx="1930244" cy="17942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CF0882-D6BD-3A43-9A93-001496D3D529}"/>
              </a:ext>
            </a:extLst>
          </p:cNvPr>
          <p:cNvSpPr/>
          <p:nvPr userDrawn="1"/>
        </p:nvSpPr>
        <p:spPr>
          <a:xfrm>
            <a:off x="-2" y="6303634"/>
            <a:ext cx="12192002" cy="5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567D5A-926D-0F45-B01F-E68F190AAE34}"/>
              </a:ext>
            </a:extLst>
          </p:cNvPr>
          <p:cNvSpPr/>
          <p:nvPr userDrawn="1"/>
        </p:nvSpPr>
        <p:spPr>
          <a:xfrm rot="10800000">
            <a:off x="-5" y="1705736"/>
            <a:ext cx="1748067" cy="1727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3D1688-E98B-5A40-8D6D-008243F9CF76}"/>
              </a:ext>
            </a:extLst>
          </p:cNvPr>
          <p:cNvSpPr/>
          <p:nvPr userDrawn="1"/>
        </p:nvSpPr>
        <p:spPr>
          <a:xfrm rot="10800000">
            <a:off x="3500054" y="5126755"/>
            <a:ext cx="1737039" cy="1731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2C3D471-8A85-FF49-92A6-D3FDA072F2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694177" y="5312267"/>
            <a:ext cx="1451650" cy="1677881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289E7D8-15B0-5142-B31A-6D5621BD037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3763" y="182483"/>
            <a:ext cx="6278837" cy="32402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4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F968C8D-35E6-DF44-8B8D-62EFACCDA6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6792" y="3440832"/>
            <a:ext cx="6278837" cy="1538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56FBD-4E01-374F-B5B3-C7842E353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65106" y="1859060"/>
            <a:ext cx="817848" cy="14296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375B68-7912-BD44-B333-3047A5776A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748064" y="-17585"/>
            <a:ext cx="3489029" cy="34507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D12803-AAA8-3149-865A-F02F89026D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3500055" y="3422752"/>
            <a:ext cx="1737038" cy="1704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3C7234-DBA5-334C-BAEF-D6AEC8DBA67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0" y="3422752"/>
            <a:ext cx="3506591" cy="34411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49EDA5-E6CB-2540-9C7F-A0F3296E3EB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5756786" y="6125564"/>
            <a:ext cx="1431618" cy="4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520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939501D-7969-8047-9DDD-0ADC474535AF}"/>
              </a:ext>
            </a:extLst>
          </p:cNvPr>
          <p:cNvSpPr/>
          <p:nvPr userDrawn="1"/>
        </p:nvSpPr>
        <p:spPr>
          <a:xfrm>
            <a:off x="-2" y="6303634"/>
            <a:ext cx="12192002" cy="5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50A405-6340-7946-B2C4-97F25CD4F9E1}"/>
              </a:ext>
            </a:extLst>
          </p:cNvPr>
          <p:cNvSpPr/>
          <p:nvPr userDrawn="1"/>
        </p:nvSpPr>
        <p:spPr>
          <a:xfrm rot="10800000">
            <a:off x="-3883" y="5155913"/>
            <a:ext cx="1756666" cy="170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95F8FF-799E-FC4B-84DB-FA3F5D0BD391}"/>
              </a:ext>
            </a:extLst>
          </p:cNvPr>
          <p:cNvSpPr/>
          <p:nvPr userDrawn="1"/>
        </p:nvSpPr>
        <p:spPr>
          <a:xfrm rot="10800000">
            <a:off x="-3575" y="3432330"/>
            <a:ext cx="1756359" cy="1723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D0082-05B6-6845-891C-1C4703D71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48907" y="3421594"/>
            <a:ext cx="3495376" cy="3436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8C92CB-21E9-A045-B188-5F1B9E80C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-2"/>
          <a:stretch>
            <a:fillRect/>
          </a:stretch>
        </p:blipFill>
        <p:spPr>
          <a:xfrm>
            <a:off x="-3576" y="1005"/>
            <a:ext cx="3509149" cy="34323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914B46-9CF9-7C4C-9495-23D16E901394}"/>
              </a:ext>
            </a:extLst>
          </p:cNvPr>
          <p:cNvSpPr/>
          <p:nvPr userDrawn="1"/>
        </p:nvSpPr>
        <p:spPr>
          <a:xfrm rot="10800000">
            <a:off x="3505571" y="1726116"/>
            <a:ext cx="1738712" cy="1706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B9593E-2916-B942-AF22-D9DE803A15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71777" y="3582202"/>
            <a:ext cx="1013110" cy="1404846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C88826-E312-6345-B719-E916511DFF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3763" y="182483"/>
            <a:ext cx="6285808" cy="32402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4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5870085-CDB9-2649-BE9B-3A7AEE1111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6792" y="3440832"/>
            <a:ext cx="6285808" cy="1538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1831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04900-EA42-3247-9554-36BB155184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505572" y="0"/>
            <a:ext cx="1738712" cy="17261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39F927-BC35-3A41-9F7B-7400628C99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3496595" y="1868538"/>
            <a:ext cx="1536025" cy="13918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00B217-69EF-E24B-9949-A52C5D935E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5756786" y="6125564"/>
            <a:ext cx="1431618" cy="4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975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 Presenter - Soli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15DD345-3DA1-A547-AA56-65713CFA566E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D123DEE-23CE-7041-9FE5-C470E85B6D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9414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3236F1E-6AE0-E848-9173-D127911B1D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322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A99C8AA-13C1-5D42-9E04-3789449FEA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2117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F8A994-7657-4140-9A41-98C9059E2243}"/>
              </a:ext>
            </a:extLst>
          </p:cNvPr>
          <p:cNvSpPr/>
          <p:nvPr userDrawn="1"/>
        </p:nvSpPr>
        <p:spPr>
          <a:xfrm>
            <a:off x="3048" y="3803904"/>
            <a:ext cx="12188952" cy="9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B34B5D-2383-F446-B43B-83A83CE24BDD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8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 Presenter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6F0E4C-FF2A-2245-AE63-8586AD1368A8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D123DEE-23CE-7041-9FE5-C470E85B6D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9414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3236F1E-6AE0-E848-9173-D127911B1D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322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A99C8AA-13C1-5D42-9E04-3789449FEA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2117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F8A994-7657-4140-9A41-98C9059E2243}"/>
              </a:ext>
            </a:extLst>
          </p:cNvPr>
          <p:cNvSpPr/>
          <p:nvPr userDrawn="1"/>
        </p:nvSpPr>
        <p:spPr>
          <a:xfrm>
            <a:off x="3048" y="3803904"/>
            <a:ext cx="12188952" cy="9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43DC5-984A-5340-84B0-6E383F9EDC8E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127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2 Presenters - Soli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62A9A40-BEB4-7B40-997E-DC182EE3879D}"/>
              </a:ext>
            </a:extLst>
          </p:cNvPr>
          <p:cNvSpPr/>
          <p:nvPr userDrawn="1"/>
        </p:nvSpPr>
        <p:spPr>
          <a:xfrm>
            <a:off x="3048" y="3803904"/>
            <a:ext cx="12188952" cy="9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E9076C-7DD8-C840-AC09-EC378D1D03ED}"/>
              </a:ext>
            </a:extLst>
          </p:cNvPr>
          <p:cNvSpPr/>
          <p:nvPr userDrawn="1"/>
        </p:nvSpPr>
        <p:spPr>
          <a:xfrm>
            <a:off x="-5206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78CFC6-FF44-5244-AD46-0373C7D441F5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AD6D5-6FF3-7A4C-BDDA-D29818B6308B}"/>
              </a:ext>
            </a:extLst>
          </p:cNvPr>
          <p:cNvSpPr txBox="1"/>
          <p:nvPr userDrawn="1"/>
        </p:nvSpPr>
        <p:spPr>
          <a:xfrm>
            <a:off x="277813" y="384731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69939F8-CCC6-DB4C-844C-FD63FBB45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373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9EB28934-ECF8-7043-A57B-60F001EE8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281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932CC227-960B-0C45-A313-136FF625AB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5922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2E0806FA-0E68-5443-951C-367B7100BD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994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AB048D1-B385-1B46-BC8C-9A2792B89F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398" y="4549348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 b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16A1384-5B99-1A4C-8F0C-25153124CE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91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Title/Location/Contact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27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56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2" r:id="rId2"/>
    <p:sldLayoutId id="2147483798" r:id="rId3"/>
    <p:sldLayoutId id="2147483799" r:id="rId4"/>
    <p:sldLayoutId id="2147483800" r:id="rId5"/>
    <p:sldLayoutId id="2147483801" r:id="rId6"/>
  </p:sldLayoutIdLst>
  <p:transition spd="med"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E9D72-7F5F-E24E-A471-A12AA52F7A26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Littler Mendelson, P.C.  |  2022</a:t>
            </a:r>
            <a:endParaRPr lang="en-US" sz="100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F572B-454B-544E-B082-2B95567BB037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0EC92-63EA-7941-B1C4-B220914ED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6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1" r:id="rId2"/>
    <p:sldLayoutId id="2147483698" r:id="rId3"/>
    <p:sldLayoutId id="2147483722" r:id="rId4"/>
    <p:sldLayoutId id="2147483699" r:id="rId5"/>
    <p:sldLayoutId id="2147483723" r:id="rId6"/>
    <p:sldLayoutId id="2147483700" r:id="rId7"/>
    <p:sldLayoutId id="2147483724" r:id="rId8"/>
  </p:sldLayoutIdLst>
  <p:transition spd="med"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30AA9-0E24-5741-8C57-76DB56961C93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Littler Mendelson, P.C.  |  2022</a:t>
            </a:r>
            <a:endParaRPr lang="en-US" sz="100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280352-8F67-0245-B814-CF4D9834F896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57F3A-A8C1-FF41-A304-2ACACA15D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803" r:id="rId3"/>
    <p:sldLayoutId id="2147483804" r:id="rId4"/>
  </p:sldLayoutIdLst>
  <p:transition spd="med"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89574C-BC47-4F49-8384-F61C223B4511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Littler Mendelson, P.C.  |  2020</a:t>
            </a:r>
            <a:endParaRPr lang="en-US" sz="100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792AF-116E-2E47-AEF6-69862AF4429B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E6E07-036D-4040-9C4C-E19450FA5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5" r:id="rId2"/>
    <p:sldLayoutId id="2147483734" r:id="rId3"/>
    <p:sldLayoutId id="2147483735" r:id="rId4"/>
  </p:sldLayoutIdLst>
  <p:transition spd="med"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11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87" r:id="rId2"/>
    <p:sldLayoutId id="2147483790" r:id="rId3"/>
    <p:sldLayoutId id="2147483791" r:id="rId4"/>
  </p:sldLayoutIdLst>
  <p:transition spd="med"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../media/image48.emf" Id="rId3" /><Relationship Type="http://schemas.openxmlformats.org/officeDocument/2006/relationships/slideLayout" Target="../slideLayouts/slideLayout19.xml" Id="rId1" /><Relationship Type="http://schemas.openxmlformats.org/officeDocument/2006/relationships/image" Target="../media/image49.jpeg" Id="rId4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tler.com/" TargetMode="External"/><Relationship Id="rId2" Type="http://schemas.openxmlformats.org/officeDocument/2006/relationships/hyperlink" Target="http://www.abc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hyperlink" Target="mailto:Livingston@abc.org" TargetMode="External"/><Relationship Id="rId4" Type="http://schemas.openxmlformats.org/officeDocument/2006/relationships/hyperlink" Target="mailto:mbaskin@littler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A0CFB7B5-EE56-A448-92C2-3468EEF30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US" dirty="0"/>
              <a:t>Coping with New Laws and Labor Tactics in Maryland	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2F852619-D64C-6947-86F7-D48F00FDE2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26792" y="3440832"/>
            <a:ext cx="6285808" cy="2437454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August 3, 2023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026" name="Picture 1" descr="" title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28069" y="5878286"/>
            <a:ext cx="1347788" cy="8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128277"/>
      </p:ext>
    </p:extLst>
  </p:cSld>
  <p:clrMapOvr>
    <a:masterClrMapping/>
  </p:clrMapOvr>
  <p:transition spd="med">
    <p:fade/>
  </p:transition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You Should Be Doing Now To Prepare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Rapid Response Toolkit – Dealing with Union Organizing</a:t>
            </a:r>
          </a:p>
          <a:p>
            <a:pPr lvl="1"/>
            <a:r>
              <a:rPr lang="en-US"/>
              <a:t>Card signing Do’s and Don’t’s</a:t>
            </a:r>
          </a:p>
          <a:p>
            <a:pPr lvl="1"/>
            <a:r>
              <a:rPr lang="en-US"/>
              <a:t>Talking points – messaging to employees and customers</a:t>
            </a:r>
          </a:p>
          <a:p>
            <a:pPr lvl="1"/>
            <a:r>
              <a:rPr lang="en-US"/>
              <a:t>NLRB basic election procedures</a:t>
            </a:r>
          </a:p>
          <a:p>
            <a:pPr lvl="1"/>
            <a:r>
              <a:rPr lang="en-US"/>
              <a:t>Union “salting” in the workplace</a:t>
            </a:r>
          </a:p>
          <a:p>
            <a:pPr lvl="1"/>
            <a:r>
              <a:rPr lang="en-US"/>
              <a:t>Protecting job sites – picketing checklist – “reserve gates”</a:t>
            </a:r>
          </a:p>
          <a:p>
            <a:r>
              <a:rPr lang="en-US"/>
              <a:t>Management training is key</a:t>
            </a:r>
          </a:p>
          <a:p>
            <a:r>
              <a:rPr lang="en-US"/>
              <a:t>Workplace self-audits to reduce exposure to lawsuits and worker complaints</a:t>
            </a:r>
          </a:p>
        </p:txBody>
      </p:sp>
      <p:pic>
        <p:nvPicPr>
          <p:cNvPr id="5" name="Picture 4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33212" y="3174022"/>
            <a:ext cx="3226661" cy="2444639"/>
          </a:xfrm>
          <a:prstGeom prst="rect">
            <a:avLst/>
          </a:prstGeom>
        </p:spPr>
      </p:pic>
      <p:pic>
        <p:nvPicPr>
          <p:cNvPr id="6" name="Picture 5" descr="" title="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72936" y="1385746"/>
            <a:ext cx="7381875" cy="15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42537"/>
      </p:ext>
    </p:extLst>
  </p:cSld>
  <p:clrMapOvr>
    <a:masterClrMapping/>
  </p:clrMapOvr>
  <p:transition spd="med">
    <p:fade/>
  </p:transition>
</p:sld>
</file>

<file path=ppt/slides/slide1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Do Unions Organize?</a:t>
            </a:r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Two organizing methods in the construction industry – </a:t>
            </a:r>
          </a:p>
          <a:p>
            <a:pPr lvl="1"/>
            <a:r>
              <a:rPr lang="en-US"/>
              <a:t>Bottom up (card signing and voting by employees) </a:t>
            </a:r>
          </a:p>
          <a:p>
            <a:pPr lvl="1"/>
            <a:r>
              <a:rPr lang="en-US"/>
              <a:t>Top down (pressure through government mandates; threatening your business by exposing law violations; bannering and picketing)</a:t>
            </a:r>
          </a:p>
          <a:p>
            <a:pPr lvl="1"/>
            <a:r>
              <a:rPr lang="en-US"/>
              <a:t>Or combinations of both</a:t>
            </a:r>
          </a:p>
        </p:txBody>
      </p:sp>
      <p:pic>
        <p:nvPicPr>
          <p:cNvPr id="0" name="Picture 14" descr="" title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" y="3611529"/>
            <a:ext cx="3901441" cy="2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" title="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47684" y="3693802"/>
            <a:ext cx="4110446" cy="2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401973"/>
      </p:ext>
    </p:extLst>
  </p:cSld>
  <p:clrMapOvr>
    <a:masterClrMapping/>
  </p:clrMapOvr>
  <p:transition spd="med">
    <p:fade/>
  </p:transition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04C0DECF-2D59-48C8-A4D2-9E02BB6EF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603C6A8F-7809-402F-93C8-B87515E8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More Changes Coming for Federal Government Contractors: </a:t>
            </a:r>
            <a:br>
              <a:rPr lang="en-US" dirty="0"/>
            </a:br>
            <a:r>
              <a:rPr lang="en-US" dirty="0"/>
              <a:t>Traps Aimed at Merit Construction</a:t>
            </a:r>
          </a:p>
        </p:txBody>
      </p:sp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D442D323-A4B9-416B-922D-CA9358397B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Total rewrite of the Davis-Bacon regulations about to be issued by USDOL</a:t>
            </a:r>
          </a:p>
          <a:p>
            <a:pPr lvl="1"/>
            <a:r>
              <a:rPr lang="en-US" dirty="0"/>
              <a:t>Federal construction contracts more likely to be union wage scales</a:t>
            </a:r>
          </a:p>
          <a:p>
            <a:pPr lvl="1"/>
            <a:r>
              <a:rPr lang="en-US" dirty="0"/>
              <a:t>Union work assignments will more likely control the project</a:t>
            </a:r>
          </a:p>
          <a:p>
            <a:pPr lvl="1"/>
            <a:r>
              <a:rPr lang="en-US" dirty="0"/>
              <a:t>More severe penalties for violations and more aggressive enforcement</a:t>
            </a:r>
          </a:p>
          <a:p>
            <a:pPr lvl="1"/>
            <a:r>
              <a:rPr lang="en-US" dirty="0"/>
              <a:t>ABC preparing for legal challenge</a:t>
            </a:r>
          </a:p>
          <a:p>
            <a:r>
              <a:rPr lang="en-US" dirty="0"/>
              <a:t>Union PLA Executive Order from the President soon to go into effect</a:t>
            </a:r>
          </a:p>
          <a:p>
            <a:pPr lvl="1"/>
            <a:r>
              <a:rPr lang="en-US" dirty="0"/>
              <a:t>All projects over $35M will be presumed to be union-only unless an exception is justified</a:t>
            </a:r>
          </a:p>
          <a:p>
            <a:pPr lvl="1"/>
            <a:r>
              <a:rPr lang="en-US" dirty="0"/>
              <a:t>ABC preparing for legal challenge</a:t>
            </a:r>
          </a:p>
          <a:p>
            <a:r>
              <a:rPr lang="en-US" dirty="0"/>
              <a:t>OFCCP targeting construction, with new demands and enforcement threats</a:t>
            </a:r>
          </a:p>
          <a:p>
            <a:r>
              <a:rPr lang="en-US" dirty="0"/>
              <a:t>OSHA rules coming: union walkarounds, expanded electronic injury reporting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7117"/>
      </p:ext>
    </p:extLst>
  </p:cSld>
  <p:clrMapOvr>
    <a:masterClrMapping/>
  </p:clrMapOvr>
  <p:transition spd="med">
    <p:fade/>
  </p:transition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A32ADFBB-52B4-A431-27D9-C98D0655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Crazy Rules Coming from Federal Agencies	</a:t>
            </a:r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33E0FC46-28C0-E572-1B44-CA58B9742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E3BA4CB8-542D-EB90-1450-C82A4B289C6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FTC proposing to eliminate most non-competes, defying 100 years of precedent</a:t>
            </a:r>
          </a:p>
          <a:p>
            <a:r>
              <a:rPr lang="en-US" dirty="0"/>
              <a:t>OSHA proposing to allow unions to “walk around” with inspectors in non-union workplaces.</a:t>
            </a:r>
          </a:p>
          <a:p>
            <a:r>
              <a:rPr lang="en-US" dirty="0"/>
              <a:t>Federal apprenticeship task force looking for new ways to favor union over non-union registered apprenticeship programs</a:t>
            </a:r>
          </a:p>
          <a:p>
            <a:r>
              <a:rPr lang="en-US" dirty="0"/>
              <a:t>New USDOL rules expected soon on Independent Contractors and Overtime Exemptions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17681"/>
      </p:ext>
    </p:extLst>
  </p:cSld>
  <p:clrMapOvr>
    <a:masterClrMapping/>
  </p:clrMapOvr>
  <p:transition spd="med">
    <p:fade/>
  </p:transition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ABC Resources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www.abc.org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>
                <a:hlinkClick r:id="rId3"/>
              </a:rPr>
              <a:t>www.littler.com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>
                <a:hlinkClick r:id="rId4"/>
              </a:rPr>
              <a:t>mbaskin@littler.com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ABC’s Practical Labor Handbook (contact </a:t>
            </a:r>
            <a:r>
              <a:rPr lang="en-US">
                <a:hlinkClick r:id="rId4"/>
              </a:rPr>
              <a:t>mbaskin@littler.com</a:t>
            </a:r>
            <a:r>
              <a:rPr lang="en-US"/>
              <a:t> or </a:t>
            </a:r>
            <a:r>
              <a:rPr lang="en-US">
                <a:hlinkClick r:id="rId5"/>
              </a:rPr>
              <a:t>Livingston@abc.org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Construction Legal Rights Foundation (CLRF) </a:t>
            </a:r>
          </a:p>
        </p:txBody>
      </p:sp>
      <p:pic>
        <p:nvPicPr>
          <p:cNvPr id="5" name="Picture 4" descr="" title="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00372" y="1737360"/>
            <a:ext cx="2514600" cy="28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91891"/>
      </p:ext>
    </p:extLst>
  </p:cSld>
  <p:clrMapOvr>
    <a:masterClrMapping/>
  </p:clrMapOvr>
  <p:transition spd="med">
    <p:fade/>
  </p:transition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2ECEB619-05A2-46A9-847B-0698A0020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4516"/>
      </p:ext>
    </p:extLst>
  </p:cSld>
  <p:clrMapOvr>
    <a:masterClrMapping/>
  </p:clrMapOvr>
  <p:transition spd="med">
    <p:fade/>
  </p:transition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AC5B9318-51E4-444C-B24D-8F4ABD930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1707"/>
      </p:ext>
    </p:extLst>
  </p:cSld>
  <p:clrMapOvr>
    <a:masterClrMapping/>
  </p:clrMapOvr>
  <p:transition spd="med">
    <p:fade/>
  </p:transition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Placeholder 5" descr="" title="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3150" r="13150"/>
          <a:stretch>
            <a:fillRect/>
          </a:stretch>
        </p:blipFill>
        <p:spPr>
          <a:xfrm>
            <a:off x="4994148" y="1441938"/>
            <a:ext cx="2203704" cy="2361966"/>
          </a:xfrm>
          <a:prstGeom prst="rect">
            <a:avLst/>
          </a:prstGeom>
        </p:spPr>
      </p:pic>
      <p:sp>
        <p:nvSpPr>
          <p:cNvPr id="4" name="Text Placeholder 3" descr="" title="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MAURY BASKIN</a:t>
            </a:r>
          </a:p>
        </p:txBody>
      </p:sp>
      <p:sp>
        <p:nvSpPr>
          <p:cNvPr id="5" name="Text Placeholder 4" descr="" title="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Construction Group Chair</a:t>
            </a:r>
          </a:p>
          <a:p>
            <a:r>
              <a:rPr lang="en-US"/>
              <a:t>Littler Mendelson, P.C.</a:t>
            </a:r>
          </a:p>
          <a:p>
            <a:r>
              <a:rPr lang="en-US"/>
              <a:t>ABC General Counsel</a:t>
            </a:r>
          </a:p>
          <a:p>
            <a:r>
              <a:rPr lang="en-US"/>
              <a:t>mbaskin@littler.com</a:t>
            </a:r>
          </a:p>
        </p:txBody>
      </p:sp>
    </p:spTree>
    <p:extLst>
      <p:ext uri="{BB962C8B-B14F-4D97-AF65-F5344CB8AC3E}">
        <p14:creationId xmlns:p14="http://schemas.microsoft.com/office/powerpoint/2010/main" val="3488566933"/>
      </p:ext>
    </p:extLst>
  </p:cSld>
  <p:clrMapOvr>
    <a:masterClrMapping/>
  </p:clrMapOvr>
  <p:transition spd="med">
    <p:fade/>
  </p:transition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05D5F84F-B67E-F841-83D2-B2557FC85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97D8B1DB-0D35-544E-81A5-1268FF9949E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State “wage theft” and “wage fraud” laws pose serious threats for contractors – the union connection</a:t>
            </a:r>
          </a:p>
          <a:p>
            <a:r>
              <a:rPr lang="en-US" dirty="0"/>
              <a:t>Union organizing and pressure tactics on the rise</a:t>
            </a:r>
          </a:p>
          <a:p>
            <a:r>
              <a:rPr lang="en-US" dirty="0"/>
              <a:t>Big changes happening in federal labor regulations</a:t>
            </a:r>
          </a:p>
          <a:p>
            <a:r>
              <a:rPr lang="en-US" dirty="0"/>
              <a:t>What you should be doing now to deal with these threats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38562"/>
      </p:ext>
    </p:extLst>
  </p:cSld>
  <p:clrMapOvr>
    <a:masterClrMapping/>
  </p:clrMapOvr>
  <p:transition spd="med">
    <p:fade/>
  </p:transition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FE8E08CD-C839-0744-A3F0-CFE7168C52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A0B1FC00-A3BB-3D4A-9785-3E4B0821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Maryland’s Wage Theft Law – Already in Effect</a:t>
            </a:r>
          </a:p>
        </p:txBody>
      </p:sp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8ACAA300-47A4-5C4E-82B7-A4AC2C5AED7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MD law imposes triple damages and joint liability on general contractors if their subs fail to pay wages owed (MD L&amp;E Code 3-507.2)</a:t>
            </a:r>
          </a:p>
          <a:p>
            <a:r>
              <a:rPr lang="en-US" dirty="0"/>
              <a:t>Part of a national trend targeting the construction industry for wage “theft” on both private and public projects</a:t>
            </a:r>
          </a:p>
          <a:p>
            <a:r>
              <a:rPr lang="en-US" dirty="0"/>
              <a:t>Multiple single-plaintiff and collective wage and hour actions have been filed against construction firms, with sizable potential damages and litigation costs</a:t>
            </a:r>
          </a:p>
          <a:p>
            <a:r>
              <a:rPr lang="en-US" dirty="0"/>
              <a:t>Criminal penalties have been imposed around the country</a:t>
            </a:r>
          </a:p>
        </p:txBody>
      </p:sp>
      <p:pic>
        <p:nvPicPr>
          <p:cNvPr id="5" name="Picture 4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67800" y="4107799"/>
            <a:ext cx="3124200" cy="25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7151"/>
      </p:ext>
    </p:extLst>
  </p:cSld>
  <p:clrMapOvr>
    <a:masterClrMapping/>
  </p:clrMapOvr>
  <p:transition spd="med">
    <p:fade/>
  </p:transition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EF21FA54-A1E9-1347-B054-3BF954BA7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1C429489-95AC-EE4E-B228-FFEF483C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Misclassification of Employees as “1099” Independent Contractors</a:t>
            </a:r>
          </a:p>
        </p:txBody>
      </p:sp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ADC04E57-B6DE-AD41-A9BE-1CDAABCF7A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6720" y="1737360"/>
            <a:ext cx="6548846" cy="4572000"/>
          </a:xfrm>
        </p:spPr>
        <p:txBody>
          <a:bodyPr>
            <a:normAutofit/>
          </a:bodyPr>
          <a:lstStyle/>
          <a:p>
            <a:r>
              <a:rPr lang="en-US" dirty="0"/>
              <a:t>Maryland’s “workplace fraud” law presumes that anyone performing services for pay is an “employee,” not an “independent contractor.”</a:t>
            </a:r>
          </a:p>
          <a:p>
            <a:r>
              <a:rPr lang="en-US" dirty="0"/>
              <a:t>To overcome the presumption, the employer must show the worker meets the badly-named “ABC” test for independent contractors</a:t>
            </a:r>
          </a:p>
          <a:p>
            <a:r>
              <a:rPr lang="en-US" dirty="0"/>
              <a:t>Higher tier contractors may be responsible for misclassifications as “joint employers”</a:t>
            </a:r>
          </a:p>
          <a:p>
            <a:r>
              <a:rPr lang="en-US" dirty="0"/>
              <a:t>“Safe harbor” for contracts with responsible “business entities” (MD Code 3-903.1)</a:t>
            </a:r>
          </a:p>
        </p:txBody>
      </p:sp>
      <p:pic>
        <p:nvPicPr>
          <p:cNvPr id="6" name="Content Placeholder 5" descr="" title="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7420724" y="163512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118"/>
      </p:ext>
    </p:extLst>
  </p:cSld>
  <p:clrMapOvr>
    <a:masterClrMapping/>
  </p:clrMapOvr>
  <p:transition spd="med">
    <p:fade/>
  </p:transition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Wage Theft Compliance Tips for Maryland Employers</a:t>
            </a:r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What Should Contractors Do Now?</a:t>
            </a:r>
          </a:p>
          <a:p>
            <a:r>
              <a:rPr lang="en-US" dirty="0"/>
              <a:t>Self-audit all 1099s –they are often misclassified </a:t>
            </a:r>
          </a:p>
          <a:p>
            <a:r>
              <a:rPr lang="en-US" dirty="0"/>
              <a:t>Review payment procedures (your own and your subcontractor’s)                                        to limit</a:t>
            </a:r>
          </a:p>
          <a:p>
            <a:r>
              <a:rPr lang="en-US" dirty="0"/>
              <a:t>Ensure that your paystubs are compliant with the new laws; make sure to have safe harbor contract in place</a:t>
            </a:r>
          </a:p>
          <a:p>
            <a:r>
              <a:rPr lang="en-US" dirty="0"/>
              <a:t>Consider indemnification clauses, arbitration agreements with class action waivers, EPLI  </a:t>
            </a:r>
          </a:p>
          <a:p>
            <a:r>
              <a:rPr lang="en-US" dirty="0"/>
              <a:t>If you’re a general contractor, create proper oversight procedures to ensure all subcontractors are appropriately paying their employees</a:t>
            </a:r>
          </a:p>
          <a:p>
            <a:r>
              <a:rPr lang="en-US" dirty="0"/>
              <a:t>Recognize the tension between being too “hands on” with subs leading to a joint employer finding and being too “hands off” leading to lax oversight and more risks</a:t>
            </a:r>
          </a:p>
          <a:p>
            <a:r>
              <a:rPr lang="en-US" dirty="0"/>
              <a:t>Recognize the union connection – wage violations give unions leverage over you</a:t>
            </a:r>
          </a:p>
          <a:p>
            <a:endParaRPr lang="en-US" dirty="0"/>
          </a:p>
        </p:txBody>
      </p:sp>
      <p:pic>
        <p:nvPicPr>
          <p:cNvPr id="5" name="Picture 4" descr="" title="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53474" y="1404170"/>
            <a:ext cx="2516697" cy="16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6452"/>
      </p:ext>
    </p:extLst>
  </p:cSld>
  <p:clrMapOvr>
    <a:masterClrMapping/>
  </p:clrMapOvr>
  <p:transition spd="med">
    <p:fade/>
  </p:transition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186BA7F3-681D-2F87-EB99-B1A63296D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50275544-0DDA-2F98-79F0-41B7B97E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prevailing wage and apprenticeship mandates to private work</a:t>
            </a:r>
          </a:p>
        </p:txBody>
      </p:sp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DADD84D1-93C7-18FA-8E3D-70DBFC4EF41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Climate Solutions Now Act (2022) </a:t>
            </a:r>
            <a:r>
              <a:rPr lang="en-US"/>
              <a:t>– MD utilities </a:t>
            </a:r>
            <a:r>
              <a:rPr lang="en-US" dirty="0"/>
              <a:t>contractors now must pay prevailing wage and employ registered apprentices and health insurance</a:t>
            </a:r>
          </a:p>
          <a:p>
            <a:endParaRPr lang="en-US" dirty="0"/>
          </a:p>
          <a:p>
            <a:r>
              <a:rPr lang="en-US" dirty="0"/>
              <a:t>Inflation Reduction Act (2022) (federal) – clean energy tax credits conditioned on federal prevailing wage and mandatory apprenticeship </a:t>
            </a:r>
          </a:p>
        </p:txBody>
      </p:sp>
    </p:spTree>
    <p:extLst>
      <p:ext uri="{BB962C8B-B14F-4D97-AF65-F5344CB8AC3E}">
        <p14:creationId xmlns:p14="http://schemas.microsoft.com/office/powerpoint/2010/main" val="4100538036"/>
      </p:ext>
    </p:extLst>
  </p:cSld>
  <p:clrMapOvr>
    <a:masterClrMapping/>
  </p:clrMapOvr>
  <p:transition spd="med">
    <p:fade/>
  </p:transition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Union Organizing on the Rise</a:t>
            </a:r>
          </a:p>
        </p:txBody>
      </p:sp>
      <p:sp>
        <p:nvSpPr>
          <p:cNvPr id="3" name="Slide Number Placeholder 2" descr="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Trump years saw union organizing fall to lowest levels since WWII</a:t>
            </a:r>
          </a:p>
          <a:p>
            <a:r>
              <a:rPr lang="en-US" dirty="0"/>
              <a:t>Construction was once 85% unionized; now it is at 13% nationally (10% in MD)</a:t>
            </a:r>
          </a:p>
          <a:p>
            <a:r>
              <a:rPr lang="en-US" dirty="0"/>
              <a:t>But the unions are making a comeback – with major help from the Biden Administration</a:t>
            </a:r>
          </a:p>
          <a:p>
            <a:r>
              <a:rPr lang="en-US" dirty="0"/>
              <a:t>The Administration’s Union Task Force</a:t>
            </a:r>
          </a:p>
          <a:p>
            <a:r>
              <a:rPr lang="en-US" dirty="0"/>
              <a:t>The recent surge in union elections; picketing; bannering; salting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738972CE-6C94-4D30-9BF6-662FD24E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59317" y="4244613"/>
            <a:ext cx="4583702" cy="23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55899"/>
      </p:ext>
    </p:extLst>
  </p:cSld>
  <p:clrMapOvr>
    <a:masterClrMapping/>
  </p:clrMapOvr>
  <p:transition spd="med">
    <p:fade/>
  </p:transition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Change Is Happening At The NLRB</a:t>
            </a:r>
          </a:p>
        </p:txBody>
      </p:sp>
      <p:sp>
        <p:nvSpPr>
          <p:cNvPr id="4" name="Content Placeholder 3" descr="" title="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3-1 Pro-Labor Majority</a:t>
            </a:r>
          </a:p>
          <a:p>
            <a:r>
              <a:rPr lang="en-US" dirty="0"/>
              <a:t>A hyper-aggressive, pro-union General Counsel</a:t>
            </a:r>
          </a:p>
          <a:p>
            <a:r>
              <a:rPr lang="en-US" dirty="0"/>
              <a:t>Many basic ground rules have changed and more are coming                                         (yesterday’s </a:t>
            </a:r>
            <a:r>
              <a:rPr lang="en-US" i="1" dirty="0"/>
              <a:t>Stericycle</a:t>
            </a:r>
            <a:r>
              <a:rPr lang="en-US" dirty="0"/>
              <a:t> ruling declared war on employee handbooks                        </a:t>
            </a:r>
          </a:p>
          <a:p>
            <a:r>
              <a:rPr lang="en-US" dirty="0"/>
              <a:t>More pro-union election rulings (Amazon, Starbucks)</a:t>
            </a:r>
          </a:p>
          <a:p>
            <a:r>
              <a:rPr lang="en-US" dirty="0"/>
              <a:t>Overturning longstanding policies that protected management</a:t>
            </a:r>
          </a:p>
          <a:p>
            <a:r>
              <a:rPr lang="en-US" dirty="0"/>
              <a:t>The assault on employer free speech rights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12" name="Picture 11" descr="" title="">
            <a:extLst>
              <a:ext uri="{FF2B5EF4-FFF2-40B4-BE49-F238E27FC236}">
                <a16:creationId xmlns:a16="http://schemas.microsoft.com/office/drawing/2014/main" id="{DCE0A4AD-3648-4373-BF52-EF620A52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6901" y="1505108"/>
            <a:ext cx="2388758" cy="2369648"/>
          </a:xfrm>
          <a:prstGeom prst="rect">
            <a:avLst/>
          </a:prstGeom>
        </p:spPr>
      </p:pic>
      <p:pic>
        <p:nvPicPr>
          <p:cNvPr id="5" name="Picture Placeholder 8" descr="" title="">
            <a:extLst>
              <a:ext uri="{FF2B5EF4-FFF2-40B4-BE49-F238E27FC236}">
                <a16:creationId xmlns:a16="http://schemas.microsoft.com/office/drawing/2014/main" id="{8BFB53EB-7B89-5CF1-0585-7416520FF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75722" y="4023360"/>
            <a:ext cx="2591115" cy="25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8981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Slides">
  <a:themeElements>
    <a:clrScheme name="Custom 35">
      <a:dk1>
        <a:srgbClr val="58595B"/>
      </a:dk1>
      <a:lt1>
        <a:srgbClr val="FFFFFF"/>
      </a:lt1>
      <a:dk2>
        <a:srgbClr val="CFD2D3"/>
      </a:dk2>
      <a:lt2>
        <a:srgbClr val="FDDA64"/>
      </a:lt2>
      <a:accent1>
        <a:srgbClr val="00A0AF"/>
      </a:accent1>
      <a:accent2>
        <a:srgbClr val="005487"/>
      </a:accent2>
      <a:accent3>
        <a:srgbClr val="69BF4B"/>
      </a:accent3>
      <a:accent4>
        <a:srgbClr val="36563C"/>
      </a:accent4>
      <a:accent5>
        <a:srgbClr val="F18300"/>
      </a:accent5>
      <a:accent6>
        <a:srgbClr val="E74F3C"/>
      </a:accent6>
      <a:hlink>
        <a:srgbClr val="512A45"/>
      </a:hlink>
      <a:folHlink>
        <a:srgbClr val="870064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 Light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 Light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 Slides">
  <a:themeElements>
    <a:clrScheme name="Custom 27">
      <a:dk1>
        <a:srgbClr val="58595B"/>
      </a:dk1>
      <a:lt1>
        <a:srgbClr val="FFFFFF"/>
      </a:lt1>
      <a:dk2>
        <a:srgbClr val="CFD2D3"/>
      </a:dk2>
      <a:lt2>
        <a:srgbClr val="FDDA64"/>
      </a:lt2>
      <a:accent1>
        <a:srgbClr val="00A0AF"/>
      </a:accent1>
      <a:accent2>
        <a:srgbClr val="005487"/>
      </a:accent2>
      <a:accent3>
        <a:srgbClr val="69BF4B"/>
      </a:accent3>
      <a:accent4>
        <a:srgbClr val="36563C"/>
      </a:accent4>
      <a:accent5>
        <a:srgbClr val="F18300"/>
      </a:accent5>
      <a:accent6>
        <a:srgbClr val="E74F3C"/>
      </a:accent6>
      <a:hlink>
        <a:srgbClr val="512A45"/>
      </a:hlink>
      <a:folHlink>
        <a:srgbClr val="870064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 Light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 Light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genda Slides">
  <a:themeElements>
    <a:clrScheme name="Custom 31">
      <a:dk1>
        <a:srgbClr val="58595B"/>
      </a:dk1>
      <a:lt1>
        <a:srgbClr val="FFFFFF"/>
      </a:lt1>
      <a:dk2>
        <a:srgbClr val="CFD2D3"/>
      </a:dk2>
      <a:lt2>
        <a:srgbClr val="FDDA64"/>
      </a:lt2>
      <a:accent1>
        <a:srgbClr val="00A0AF"/>
      </a:accent1>
      <a:accent2>
        <a:srgbClr val="005487"/>
      </a:accent2>
      <a:accent3>
        <a:srgbClr val="69BF4B"/>
      </a:accent3>
      <a:accent4>
        <a:srgbClr val="36563C"/>
      </a:accent4>
      <a:accent5>
        <a:srgbClr val="F18300"/>
      </a:accent5>
      <a:accent6>
        <a:srgbClr val="E74F3C"/>
      </a:accent6>
      <a:hlink>
        <a:srgbClr val="512A45"/>
      </a:hlink>
      <a:folHlink>
        <a:srgbClr val="870064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 Light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 Light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and Content Slides">
  <a:themeElements>
    <a:clrScheme name="Custom 30">
      <a:dk1>
        <a:srgbClr val="58595B"/>
      </a:dk1>
      <a:lt1>
        <a:srgbClr val="FFFFFF"/>
      </a:lt1>
      <a:dk2>
        <a:srgbClr val="CFD2D3"/>
      </a:dk2>
      <a:lt2>
        <a:srgbClr val="FDDA64"/>
      </a:lt2>
      <a:accent1>
        <a:srgbClr val="00A0AF"/>
      </a:accent1>
      <a:accent2>
        <a:srgbClr val="005487"/>
      </a:accent2>
      <a:accent3>
        <a:srgbClr val="69BF4B"/>
      </a:accent3>
      <a:accent4>
        <a:srgbClr val="36563C"/>
      </a:accent4>
      <a:accent5>
        <a:srgbClr val="F18300"/>
      </a:accent5>
      <a:accent6>
        <a:srgbClr val="E74F3C"/>
      </a:accent6>
      <a:hlink>
        <a:srgbClr val="512A45"/>
      </a:hlink>
      <a:folHlink>
        <a:srgbClr val="870064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 Light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 Light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Question and Thank You">
  <a:themeElements>
    <a:clrScheme name="Custom 34">
      <a:dk1>
        <a:srgbClr val="58595B"/>
      </a:dk1>
      <a:lt1>
        <a:srgbClr val="FFFFFF"/>
      </a:lt1>
      <a:dk2>
        <a:srgbClr val="CFD2D3"/>
      </a:dk2>
      <a:lt2>
        <a:srgbClr val="FDDA64"/>
      </a:lt2>
      <a:accent1>
        <a:srgbClr val="00A0AF"/>
      </a:accent1>
      <a:accent2>
        <a:srgbClr val="005487"/>
      </a:accent2>
      <a:accent3>
        <a:srgbClr val="69BF4B"/>
      </a:accent3>
      <a:accent4>
        <a:srgbClr val="36563C"/>
      </a:accent4>
      <a:accent5>
        <a:srgbClr val="F18300"/>
      </a:accent5>
      <a:accent6>
        <a:srgbClr val="E74F3C"/>
      </a:accent6>
      <a:hlink>
        <a:srgbClr val="512A45"/>
      </a:hlink>
      <a:folHlink>
        <a:srgbClr val="870064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 Light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 Light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 Light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 Light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 Light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 Light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1900-01-01T05:00:00.0000000Z</lastPrinted>
  <dcterms:created xsi:type="dcterms:W3CDTF">1900-01-01T05:00:00.0000000Z</dcterms:created>
  <dcterms:modified xsi:type="dcterms:W3CDTF">1900-01-01T05:00:00.0000000Z</dcterms:modified>
</coreProperties>
</file>